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6" r:id="rId10"/>
    <p:sldId id="267" r:id="rId11"/>
    <p:sldId id="269" r:id="rId12"/>
    <p:sldId id="263" r:id="rId13"/>
    <p:sldId id="265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787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914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5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492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761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138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76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509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14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972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22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12F71-148F-4FD4-8EDF-7BDDCF4A06B5}" type="datetimeFigureOut">
              <a:rPr lang="en-US" smtClean="0"/>
              <a:t>12/14/2025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D513C-B082-4E77-9793-2755AD049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3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BIOSINT</a:t>
            </a:r>
            <a:br>
              <a:rPr lang="en-US" dirty="0" smtClean="0"/>
            </a:br>
            <a:r>
              <a:rPr lang="en-US" dirty="0" smtClean="0"/>
              <a:t>“Must to do tasks”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206382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(before January 16</a:t>
            </a:r>
            <a:r>
              <a:rPr lang="en-US" baseline="30000" dirty="0"/>
              <a:t>th</a:t>
            </a:r>
            <a:r>
              <a:rPr lang="en-US" dirty="0"/>
              <a:t> 2026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smtClean="0"/>
              <a:t>PROJECT COORDINATORS</a:t>
            </a:r>
            <a:endParaRPr lang="sr-Latn-RS" smtClean="0"/>
          </a:p>
          <a:p>
            <a:r>
              <a:rPr lang="en-US" smtClean="0"/>
              <a:t>E5.3 Final Dissemination Conference</a:t>
            </a:r>
            <a:r>
              <a:rPr lang="sr-Latn-RS" smtClean="0"/>
              <a:t>, </a:t>
            </a:r>
            <a:r>
              <a:rPr lang="en-US" smtClean="0"/>
              <a:t>E1.3 Consortium Meeting</a:t>
            </a:r>
            <a:endParaRPr lang="en-US" dirty="0" smtClean="0"/>
          </a:p>
          <a:p>
            <a:r>
              <a:rPr lang="sr-Latn-RS" smtClean="0"/>
              <a:t>Faculty of Medicine, </a:t>
            </a:r>
            <a:r>
              <a:rPr lang="en-US" smtClean="0"/>
              <a:t>Fo</a:t>
            </a:r>
            <a:r>
              <a:rPr lang="sr-Latn-RS" smtClean="0"/>
              <a:t>ča, December 16-18th 2025.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52" y="231288"/>
            <a:ext cx="4428348" cy="12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282" y="141288"/>
            <a:ext cx="1715202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85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866"/>
            <a:ext cx="9144000" cy="32372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80151"/>
            <a:ext cx="9144000" cy="360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7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7737"/>
            <a:ext cx="9144000" cy="22809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8646"/>
            <a:ext cx="9144000" cy="379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76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7937"/>
            <a:ext cx="9144000" cy="23731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912" y="4921080"/>
            <a:ext cx="8955993" cy="11239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and Trainings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17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8099" b="6502"/>
          <a:stretch/>
        </p:blipFill>
        <p:spPr>
          <a:xfrm>
            <a:off x="0" y="1965535"/>
            <a:ext cx="9144000" cy="439253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support to 3</a:t>
            </a:r>
            <a:r>
              <a:rPr lang="en-US" baseline="30000" dirty="0" smtClean="0"/>
              <a:t>rd</a:t>
            </a:r>
            <a:r>
              <a:rPr lang="en-US" dirty="0" smtClean="0"/>
              <a:t> parties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56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Overall </a:t>
            </a:r>
            <a:r>
              <a:rPr lang="en-US" dirty="0" smtClean="0"/>
              <a:t>reporting performance 80%</a:t>
            </a:r>
          </a:p>
          <a:p>
            <a:r>
              <a:rPr lang="en-US" dirty="0" smtClean="0"/>
              <a:t>Missing </a:t>
            </a:r>
            <a:r>
              <a:rPr lang="en-US" dirty="0" smtClean="0"/>
              <a:t>inputs </a:t>
            </a:r>
            <a:r>
              <a:rPr lang="en-US" dirty="0" smtClean="0"/>
              <a:t>(expected, ongoing or completed)</a:t>
            </a:r>
          </a:p>
          <a:p>
            <a:pPr lvl="1"/>
            <a:r>
              <a:rPr lang="en-US" dirty="0" smtClean="0"/>
              <a:t>Deliverables, n=2</a:t>
            </a:r>
          </a:p>
          <a:p>
            <a:pPr lvl="1"/>
            <a:r>
              <a:rPr lang="en-US" dirty="0" smtClean="0"/>
              <a:t>Milestones, n=9</a:t>
            </a:r>
          </a:p>
          <a:p>
            <a:pPr lvl="1"/>
            <a:r>
              <a:rPr lang="en-US" dirty="0" smtClean="0"/>
              <a:t>Events and trainings, n=2</a:t>
            </a:r>
          </a:p>
          <a:p>
            <a:r>
              <a:rPr lang="en-US" dirty="0" smtClean="0"/>
              <a:t>Needs </a:t>
            </a:r>
            <a:r>
              <a:rPr lang="en-US" dirty="0" smtClean="0"/>
              <a:t>updating</a:t>
            </a:r>
            <a:endParaRPr lang="en-US" dirty="0" smtClean="0"/>
          </a:p>
          <a:p>
            <a:pPr lvl="1"/>
            <a:r>
              <a:rPr lang="en-US" dirty="0" smtClean="0"/>
              <a:t>Key Performance </a:t>
            </a:r>
            <a:r>
              <a:rPr lang="en-US" dirty="0" smtClean="0"/>
              <a:t>Indicators</a:t>
            </a:r>
            <a:endParaRPr lang="en-US" dirty="0" smtClean="0"/>
          </a:p>
          <a:p>
            <a:pPr lvl="1"/>
            <a:r>
              <a:rPr lang="en-US" dirty="0"/>
              <a:t>Project Summary </a:t>
            </a:r>
            <a:r>
              <a:rPr lang="en-US" dirty="0" smtClean="0"/>
              <a:t>Images</a:t>
            </a:r>
          </a:p>
          <a:p>
            <a:pPr lvl="1"/>
            <a:r>
              <a:rPr lang="en-US" dirty="0" smtClean="0"/>
              <a:t>Communication Activities</a:t>
            </a:r>
          </a:p>
          <a:p>
            <a:r>
              <a:rPr lang="en-US" dirty="0" smtClean="0"/>
              <a:t>Time </a:t>
            </a:r>
            <a:r>
              <a:rPr lang="en-US" dirty="0" smtClean="0"/>
              <a:t>remaining for tasks completion, </a:t>
            </a:r>
            <a:r>
              <a:rPr lang="en-US" dirty="0" smtClean="0"/>
              <a:t>30 days</a:t>
            </a:r>
          </a:p>
          <a:p>
            <a:pPr lvl="1"/>
            <a:r>
              <a:rPr lang="en-US" dirty="0" smtClean="0"/>
              <a:t>2.7% of overall project duration (1097 days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Relative Risk Increase, RRI=(20%-2.7%)/20%=</a:t>
            </a:r>
            <a:r>
              <a:rPr lang="en-US" dirty="0" smtClean="0">
                <a:solidFill>
                  <a:srgbClr val="FF0000"/>
                </a:solidFill>
              </a:rPr>
              <a:t>86,5%</a:t>
            </a:r>
          </a:p>
          <a:p>
            <a:pPr lvl="2"/>
            <a:r>
              <a:rPr lang="en-US" dirty="0" smtClean="0"/>
              <a:t>Absolute Risk Difference, ARD=20%-2.7%=</a:t>
            </a:r>
            <a:r>
              <a:rPr lang="en-US" dirty="0" smtClean="0">
                <a:solidFill>
                  <a:srgbClr val="FF0000"/>
                </a:solidFill>
              </a:rPr>
              <a:t>17.3%</a:t>
            </a:r>
            <a:r>
              <a:rPr lang="en-US" dirty="0"/>
              <a:t> </a:t>
            </a:r>
            <a:r>
              <a:rPr lang="en-US" dirty="0" smtClean="0">
                <a:sym typeface="Symbol" panose="05050102010706020507" pitchFamily="18" charset="2"/>
              </a:rPr>
              <a:t></a:t>
            </a:r>
            <a:r>
              <a:rPr lang="en-US" dirty="0" smtClean="0"/>
              <a:t> NNT=</a:t>
            </a:r>
            <a:r>
              <a:rPr lang="en-US" dirty="0" smtClean="0">
                <a:solidFill>
                  <a:srgbClr val="FF0000"/>
                </a:solidFill>
              </a:rPr>
              <a:t>5,7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Mean attendees at trainings = 32 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 5-6 additional people engaged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25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711" t="10859" r="21835" b="4046"/>
          <a:stretch/>
        </p:blipFill>
        <p:spPr>
          <a:xfrm>
            <a:off x="811837" y="145282"/>
            <a:ext cx="7507308" cy="6480000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6973369" y="2693070"/>
            <a:ext cx="256374" cy="67511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01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7990" b="6610"/>
          <a:stretch/>
        </p:blipFill>
        <p:spPr>
          <a:xfrm>
            <a:off x="0" y="1854438"/>
            <a:ext cx="9144000" cy="4392538"/>
          </a:xfrm>
          <a:prstGeom prst="rect">
            <a:avLst/>
          </a:prstGeom>
        </p:spPr>
      </p:pic>
      <p:sp>
        <p:nvSpPr>
          <p:cNvPr id="6" name="Curved Right Arrow 5"/>
          <p:cNvSpPr/>
          <p:nvPr/>
        </p:nvSpPr>
        <p:spPr>
          <a:xfrm>
            <a:off x="1093862" y="4512179"/>
            <a:ext cx="401652" cy="1683522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" y="1937743"/>
            <a:ext cx="9144000" cy="438019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1885" y="4349895"/>
            <a:ext cx="8387861" cy="3604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Wave 5"/>
          <p:cNvSpPr/>
          <p:nvPr/>
        </p:nvSpPr>
        <p:spPr>
          <a:xfrm>
            <a:off x="6734906" y="4451743"/>
            <a:ext cx="158261" cy="83527"/>
          </a:xfrm>
          <a:prstGeom prst="wav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7186247" y="4375051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Wave 7"/>
          <p:cNvSpPr/>
          <p:nvPr/>
        </p:nvSpPr>
        <p:spPr>
          <a:xfrm>
            <a:off x="7180387" y="4563116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8723"/>
            <a:ext cx="9144000" cy="3354156"/>
          </a:xfrm>
          <a:prstGeom prst="rect">
            <a:avLst/>
          </a:prstGeom>
        </p:spPr>
      </p:pic>
      <p:sp>
        <p:nvSpPr>
          <p:cNvPr id="3" name="Wave 2"/>
          <p:cNvSpPr/>
          <p:nvPr/>
        </p:nvSpPr>
        <p:spPr>
          <a:xfrm>
            <a:off x="6058202" y="3477745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Wave 3"/>
          <p:cNvSpPr/>
          <p:nvPr/>
        </p:nvSpPr>
        <p:spPr>
          <a:xfrm>
            <a:off x="6058200" y="3660101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Wave 4"/>
          <p:cNvSpPr/>
          <p:nvPr/>
        </p:nvSpPr>
        <p:spPr>
          <a:xfrm>
            <a:off x="6051104" y="3846177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Wave 5"/>
          <p:cNvSpPr/>
          <p:nvPr/>
        </p:nvSpPr>
        <p:spPr>
          <a:xfrm>
            <a:off x="6058200" y="4009512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6058200" y="4172847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Wave 7"/>
          <p:cNvSpPr/>
          <p:nvPr/>
        </p:nvSpPr>
        <p:spPr>
          <a:xfrm>
            <a:off x="6058200" y="4335326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Wave 8"/>
          <p:cNvSpPr/>
          <p:nvPr/>
        </p:nvSpPr>
        <p:spPr>
          <a:xfrm>
            <a:off x="6051103" y="4522764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Wave 9"/>
          <p:cNvSpPr/>
          <p:nvPr/>
        </p:nvSpPr>
        <p:spPr>
          <a:xfrm>
            <a:off x="6058200" y="4694357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Wave 10"/>
          <p:cNvSpPr/>
          <p:nvPr/>
        </p:nvSpPr>
        <p:spPr>
          <a:xfrm>
            <a:off x="6058200" y="5045130"/>
            <a:ext cx="158261" cy="8352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75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4112"/>
            <a:ext cx="9144000" cy="454010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</a:t>
            </a:r>
            <a:r>
              <a:rPr lang="en-US" dirty="0" smtClean="0"/>
              <a:t>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7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205"/>
            <a:ext cx="9144000" cy="456648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</a:t>
            </a:r>
            <a:r>
              <a:rPr lang="en-US" dirty="0" smtClean="0"/>
              <a:t>Activities 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7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7298"/>
            <a:ext cx="9144000" cy="322297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8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7579"/>
            <a:ext cx="9144000" cy="342708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Performance Indicators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3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143</Words>
  <Application>Microsoft Office PowerPoint</Application>
  <PresentationFormat>On-screen Show (4:3)</PresentationFormat>
  <Paragraphs>30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Office Theme</vt:lpstr>
      <vt:lpstr>BIOSINT “Must to do tasks”</vt:lpstr>
      <vt:lpstr>PowerPoint Presentation</vt:lpstr>
      <vt:lpstr>Project Summary</vt:lpstr>
      <vt:lpstr>Deliverables</vt:lpstr>
      <vt:lpstr>Milestones</vt:lpstr>
      <vt:lpstr>Dissemination Activities</vt:lpstr>
      <vt:lpstr>Dissemination Activities (2)</vt:lpstr>
      <vt:lpstr>Communication Activities</vt:lpstr>
      <vt:lpstr>Key Performance Indicators</vt:lpstr>
      <vt:lpstr>PowerPoint Presentation</vt:lpstr>
      <vt:lpstr>PowerPoint Presentation</vt:lpstr>
      <vt:lpstr>Events and Trainings</vt:lpstr>
      <vt:lpstr>Financial support to 3rd parties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2025-12-14T14:10:13Z</dcterms:created>
  <dcterms:modified xsi:type="dcterms:W3CDTF">2025-12-14T22:55:54Z</dcterms:modified>
</cp:coreProperties>
</file>